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1" r:id="rId2"/>
    <p:sldId id="259" r:id="rId3"/>
    <p:sldId id="260" r:id="rId4"/>
    <p:sldId id="264" r:id="rId5"/>
    <p:sldId id="258" r:id="rId6"/>
    <p:sldId id="265" r:id="rId7"/>
    <p:sldId id="266" r:id="rId8"/>
    <p:sldId id="262" r:id="rId9"/>
    <p:sldId id="257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76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327E4-6F6C-4747-B3E5-9E85C1503211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2A7A8-D478-4B76-BEF0-9AB3C780D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86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Have a monkey book, lilac/pink book and a sharing book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22A7A8-D478-4B76-BEF0-9AB3C780D7A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431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55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083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511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198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539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531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4605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045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10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685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21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1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86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856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375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466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009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9AED1E8-4BDD-416C-8B30-965C374179EF}" type="datetimeFigureOut">
              <a:rPr lang="en-GB" smtClean="0"/>
              <a:t>08/09/2024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C67024C-C9B1-4B80-A31E-5C5C435A36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147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not found...">
            <a:extLst>
              <a:ext uri="{FF2B5EF4-FFF2-40B4-BE49-F238E27FC236}">
                <a16:creationId xmlns:a16="http://schemas.microsoft.com/office/drawing/2014/main" id="{2828AA2C-9045-45CC-BE37-744D7A004C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56EAE5-191A-4881-A9DE-87E1F09D1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8855" y="3429000"/>
            <a:ext cx="2876876" cy="21624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124598-F654-4034-B7AD-FCEBBEA77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6269" y="2781580"/>
            <a:ext cx="3249693" cy="332190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249AA4E-4483-42C0-87C4-777B4D735D39}"/>
              </a:ext>
            </a:extLst>
          </p:cNvPr>
          <p:cNvSpPr txBox="1"/>
          <p:nvPr/>
        </p:nvSpPr>
        <p:spPr>
          <a:xfrm>
            <a:off x="1408590" y="532660"/>
            <a:ext cx="95346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latin typeface="Twinkl" panose="02000000000000000000" pitchFamily="2" charset="0"/>
              </a:rPr>
              <a:t>Reading and Phonics at Stoke Bishop Primary School</a:t>
            </a:r>
          </a:p>
        </p:txBody>
      </p:sp>
    </p:spTree>
    <p:extLst>
      <p:ext uri="{BB962C8B-B14F-4D97-AF65-F5344CB8AC3E}">
        <p14:creationId xmlns:p14="http://schemas.microsoft.com/office/powerpoint/2010/main" val="4082569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48258-5AEE-406B-BE3F-AF6EC43C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Twinkl" panose="02000000000000000000" pitchFamily="2" charset="0"/>
              </a:rPr>
              <a:t>Why read 5 x a week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28991-3C28-47A0-AA16-0AE0B21B9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Twinkl" panose="02000000000000000000" pitchFamily="2" charset="0"/>
              </a:rPr>
              <a:t>The more we engage in a story the more we take away from it.</a:t>
            </a:r>
          </a:p>
          <a:p>
            <a:endParaRPr lang="en-GB" dirty="0">
              <a:latin typeface="Twinkl" panose="02000000000000000000" pitchFamily="2" charset="0"/>
            </a:endParaRPr>
          </a:p>
          <a:p>
            <a:r>
              <a:rPr lang="en-GB" dirty="0">
                <a:latin typeface="Twinkl" panose="02000000000000000000" pitchFamily="2" charset="0"/>
              </a:rPr>
              <a:t> It provides opportunities for children to develop a range of different skills which together helps a child become a fluent, confident reader. This allows a child to have a greater capacity for paying attention to what they have read.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4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018A6-D727-4D04-ABB0-B90A3C261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643" y="-63346"/>
            <a:ext cx="10018713" cy="1752599"/>
          </a:xfrm>
        </p:spPr>
        <p:txBody>
          <a:bodyPr>
            <a:normAutofit/>
          </a:bodyPr>
          <a:lstStyle/>
          <a:p>
            <a:r>
              <a:rPr lang="en-GB" sz="4800" b="1" dirty="0">
                <a:latin typeface="Twinkl" panose="02000000000000000000" pitchFamily="2" charset="0"/>
              </a:rPr>
              <a:t>Reading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BAC1-7CC1-49E5-B6F8-80BC22F67E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954030"/>
            <a:ext cx="10018713" cy="3124201"/>
          </a:xfrm>
        </p:spPr>
        <p:txBody>
          <a:bodyPr/>
          <a:lstStyle/>
          <a:p>
            <a:r>
              <a:rPr lang="en-GB" dirty="0">
                <a:latin typeface="Twinkl" panose="02000000000000000000" pitchFamily="2" charset="0"/>
              </a:rPr>
              <a:t>Promote the love of reading through a range of platforms</a:t>
            </a:r>
          </a:p>
          <a:p>
            <a:r>
              <a:rPr lang="en-GB" dirty="0">
                <a:latin typeface="Twinkl" panose="02000000000000000000" pitchFamily="2" charset="0"/>
              </a:rPr>
              <a:t>Helps children find out information</a:t>
            </a:r>
          </a:p>
          <a:p>
            <a:r>
              <a:rPr lang="en-GB" dirty="0">
                <a:latin typeface="Twinkl" panose="02000000000000000000" pitchFamily="2" charset="0"/>
              </a:rPr>
              <a:t>Reading the world around them</a:t>
            </a:r>
          </a:p>
          <a:p>
            <a:r>
              <a:rPr lang="en-GB" dirty="0">
                <a:latin typeface="Twinkl" panose="02000000000000000000" pitchFamily="2" charset="0"/>
              </a:rPr>
              <a:t>Access learning in all areas of the curriculum</a:t>
            </a:r>
          </a:p>
          <a:p>
            <a:endParaRPr lang="en-GB" dirty="0">
              <a:latin typeface="Twinkl" panose="02000000000000000000" pitchFamily="2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1F86E7-4C18-4B58-9BF4-B098C52D27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3280" y="4186838"/>
            <a:ext cx="2789069" cy="17827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99A25B-C682-4467-AB6E-F49F4C3E82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8293" y="4045574"/>
            <a:ext cx="2933700" cy="19240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5DAB001-14AD-4060-A79E-E4D8F337F3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070" b="3632"/>
          <a:stretch/>
        </p:blipFill>
        <p:spPr>
          <a:xfrm>
            <a:off x="4719985" y="4697134"/>
            <a:ext cx="3591486" cy="165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46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EAF7D-75AF-4297-8621-A70DE7459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9" y="190499"/>
            <a:ext cx="10018713" cy="1752599"/>
          </a:xfrm>
        </p:spPr>
        <p:txBody>
          <a:bodyPr>
            <a:normAutofit/>
          </a:bodyPr>
          <a:lstStyle/>
          <a:p>
            <a:r>
              <a:rPr lang="en-GB" sz="4800" b="1" dirty="0">
                <a:latin typeface="Twinkl" panose="02000000000000000000" pitchFamily="2" charset="0"/>
              </a:rPr>
              <a:t>What is phonics?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16E76-9EDC-48D6-9148-658992BF8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11605"/>
            <a:ext cx="10018713" cy="3679596"/>
          </a:xfrm>
        </p:spPr>
        <p:txBody>
          <a:bodyPr>
            <a:normAutofit fontScale="70000" lnSpcReduction="20000"/>
          </a:bodyPr>
          <a:lstStyle/>
          <a:p>
            <a:r>
              <a:rPr lang="en-GB" sz="3600" dirty="0">
                <a:latin typeface="Twinkl" panose="02000000000000000000" pitchFamily="2" charset="0"/>
              </a:rPr>
              <a:t>Link between the sounds we say and the letters that represent each sound.</a:t>
            </a:r>
          </a:p>
          <a:p>
            <a:r>
              <a:rPr lang="en-GB" sz="3600" b="1" dirty="0">
                <a:latin typeface="Twinkl" panose="02000000000000000000" pitchFamily="2" charset="0"/>
              </a:rPr>
              <a:t>Grapheme</a:t>
            </a:r>
            <a:r>
              <a:rPr lang="en-GB" sz="3600" dirty="0">
                <a:latin typeface="Twinkl" panose="02000000000000000000" pitchFamily="2" charset="0"/>
              </a:rPr>
              <a:t> – the written letter or groups of letters e.g. </a:t>
            </a:r>
            <a:r>
              <a:rPr lang="en-GB" sz="3600" dirty="0" err="1">
                <a:latin typeface="Twinkl" panose="02000000000000000000" pitchFamily="2" charset="0"/>
              </a:rPr>
              <a:t>sh</a:t>
            </a:r>
            <a:r>
              <a:rPr lang="en-GB" sz="3600" dirty="0">
                <a:latin typeface="Twinkl" panose="02000000000000000000" pitchFamily="2" charset="0"/>
              </a:rPr>
              <a:t> </a:t>
            </a:r>
          </a:p>
          <a:p>
            <a:r>
              <a:rPr lang="en-GB" sz="3600" b="1" dirty="0">
                <a:latin typeface="Twinkl" panose="02000000000000000000" pitchFamily="2" charset="0"/>
              </a:rPr>
              <a:t>Phoneme – </a:t>
            </a:r>
            <a:r>
              <a:rPr lang="en-GB" sz="3600" dirty="0">
                <a:latin typeface="Twinkl" panose="02000000000000000000" pitchFamily="2" charset="0"/>
              </a:rPr>
              <a:t>the sound the grapheme makes</a:t>
            </a:r>
          </a:p>
          <a:p>
            <a:r>
              <a:rPr lang="en-GB" sz="3600" b="1" dirty="0">
                <a:latin typeface="Twinkl" panose="02000000000000000000" pitchFamily="2" charset="0"/>
              </a:rPr>
              <a:t>Blending – </a:t>
            </a:r>
            <a:r>
              <a:rPr lang="en-GB" sz="3600" dirty="0">
                <a:latin typeface="Twinkl" panose="02000000000000000000" pitchFamily="2" charset="0"/>
              </a:rPr>
              <a:t>saying phonemes together to make a word e.g. </a:t>
            </a:r>
            <a:r>
              <a:rPr lang="en-GB" sz="3600" dirty="0" err="1">
                <a:latin typeface="Twinkl" panose="02000000000000000000" pitchFamily="2" charset="0"/>
              </a:rPr>
              <a:t>sh</a:t>
            </a:r>
            <a:r>
              <a:rPr lang="en-GB" sz="3600" dirty="0">
                <a:latin typeface="Twinkl" panose="02000000000000000000" pitchFamily="2" charset="0"/>
              </a:rPr>
              <a:t> o p     m a t </a:t>
            </a:r>
          </a:p>
          <a:p>
            <a:r>
              <a:rPr lang="en-GB" sz="3600" dirty="0">
                <a:latin typeface="Twinkl" panose="02000000000000000000" pitchFamily="2" charset="0"/>
              </a:rPr>
              <a:t>The scheme we follow at Stoke Bishop is Unlocking Letters and Sounds – further information can be found on the school website. </a:t>
            </a:r>
          </a:p>
        </p:txBody>
      </p:sp>
    </p:spTree>
    <p:extLst>
      <p:ext uri="{BB962C8B-B14F-4D97-AF65-F5344CB8AC3E}">
        <p14:creationId xmlns:p14="http://schemas.microsoft.com/office/powerpoint/2010/main" val="418952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7060D-45F8-483E-BE7F-D4EB875A6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152" y="0"/>
            <a:ext cx="10018713" cy="1752599"/>
          </a:xfrm>
        </p:spPr>
        <p:txBody>
          <a:bodyPr/>
          <a:lstStyle/>
          <a:p>
            <a:r>
              <a:rPr lang="en-GB" b="1" dirty="0">
                <a:latin typeface="Twinkl" panose="02000000000000000000" pitchFamily="2" charset="0"/>
              </a:rPr>
              <a:t>A typical phonics lesson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3952F-C406-4592-9C5C-DAE48403D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4071" y="1752599"/>
            <a:ext cx="5661207" cy="4405460"/>
          </a:xfrm>
        </p:spPr>
        <p:txBody>
          <a:bodyPr>
            <a:normAutofit fontScale="70000" lnSpcReduction="20000"/>
          </a:bodyPr>
          <a:lstStyle/>
          <a:p>
            <a:r>
              <a:rPr lang="en-GB" sz="2900" dirty="0">
                <a:latin typeface="Twinkl" panose="02000000000000000000" pitchFamily="2" charset="0"/>
              </a:rPr>
              <a:t>Sing the alphabet song</a:t>
            </a:r>
          </a:p>
          <a:p>
            <a:r>
              <a:rPr lang="en-GB" sz="2900" dirty="0">
                <a:latin typeface="Twinkl" panose="02000000000000000000" pitchFamily="2" charset="0"/>
              </a:rPr>
              <a:t>Recap the graphemes we have learnt</a:t>
            </a:r>
          </a:p>
          <a:p>
            <a:r>
              <a:rPr lang="en-GB" sz="2900" dirty="0">
                <a:latin typeface="Twinkl" panose="02000000000000000000" pitchFamily="2" charset="0"/>
              </a:rPr>
              <a:t>CEW flash card</a:t>
            </a:r>
          </a:p>
          <a:p>
            <a:r>
              <a:rPr lang="en-GB" sz="2900" dirty="0">
                <a:latin typeface="Twinkl" panose="02000000000000000000" pitchFamily="2" charset="0"/>
              </a:rPr>
              <a:t>Revisit – blending to read</a:t>
            </a:r>
          </a:p>
          <a:p>
            <a:r>
              <a:rPr lang="en-GB" sz="2900" dirty="0">
                <a:latin typeface="Twinkl" panose="02000000000000000000" pitchFamily="2" charset="0"/>
              </a:rPr>
              <a:t>Revisit – oral blending</a:t>
            </a:r>
          </a:p>
          <a:p>
            <a:r>
              <a:rPr lang="en-GB" sz="2900" dirty="0">
                <a:latin typeface="Twinkl" panose="02000000000000000000" pitchFamily="2" charset="0"/>
              </a:rPr>
              <a:t>Introduce the new GPC</a:t>
            </a:r>
          </a:p>
          <a:p>
            <a:r>
              <a:rPr lang="en-GB" sz="2900" dirty="0">
                <a:latin typeface="Twinkl" panose="02000000000000000000" pitchFamily="2" charset="0"/>
              </a:rPr>
              <a:t>Form the grapheme</a:t>
            </a:r>
          </a:p>
          <a:p>
            <a:r>
              <a:rPr lang="en-GB" sz="2900" dirty="0">
                <a:latin typeface="Twinkl" panose="02000000000000000000" pitchFamily="2" charset="0"/>
              </a:rPr>
              <a:t>Practise blending to read</a:t>
            </a:r>
          </a:p>
          <a:p>
            <a:r>
              <a:rPr lang="en-GB" sz="2900" dirty="0">
                <a:latin typeface="Twinkl" panose="02000000000000000000" pitchFamily="2" charset="0"/>
              </a:rPr>
              <a:t>Practise segmenting and writing for spelling</a:t>
            </a:r>
          </a:p>
          <a:p>
            <a:r>
              <a:rPr lang="en-GB" sz="2900" dirty="0">
                <a:latin typeface="Twinkl" panose="02000000000000000000" pitchFamily="2" charset="0"/>
              </a:rPr>
              <a:t>Write or read the caption</a:t>
            </a:r>
          </a:p>
          <a:p>
            <a:r>
              <a:rPr lang="en-GB" sz="2900" dirty="0">
                <a:latin typeface="Twinkl" panose="02000000000000000000" pitchFamily="2" charset="0"/>
              </a:rPr>
              <a:t>Revise</a:t>
            </a: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71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BBFCE-B0AD-488F-9E99-29404893C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Twinkl" panose="02000000000000000000" pitchFamily="2" charset="0"/>
              </a:rPr>
              <a:t>Parents as Partners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03A67-48A2-4ED2-ABFF-3A36E6B30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2091" y="2972191"/>
            <a:ext cx="8643151" cy="4351338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winkl" panose="02000000000000000000" pitchFamily="2" charset="0"/>
              </a:rPr>
              <a:t>Building positive relationships between home and school is essential in developing confident young readers. Working together is vital from the very start of every child’s time in school. </a:t>
            </a:r>
          </a:p>
          <a:p>
            <a:pPr marL="0" indent="0">
              <a:buNone/>
            </a:pPr>
            <a:endParaRPr lang="en-GB" sz="3200" dirty="0">
              <a:latin typeface="Twinkl" panose="02000000000000000000" pitchFamily="2" charset="0"/>
            </a:endParaRPr>
          </a:p>
          <a:p>
            <a:endParaRPr lang="en-GB" sz="3600" dirty="0"/>
          </a:p>
          <a:p>
            <a:endParaRPr lang="en-GB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486BE9-4CFC-48EF-88C3-B3D40FEA5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1199" y="257191"/>
            <a:ext cx="1501759" cy="143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283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03165-18BF-472C-A2A2-F95AEE91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-87198"/>
            <a:ext cx="10018713" cy="1752599"/>
          </a:xfrm>
        </p:spPr>
        <p:txBody>
          <a:bodyPr/>
          <a:lstStyle/>
          <a:p>
            <a:r>
              <a:rPr lang="en-GB" b="1" dirty="0">
                <a:latin typeface="Twinkl" panose="02000000000000000000" pitchFamily="2" charset="0"/>
              </a:rPr>
              <a:t>Home Learning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DFEAB-900E-4C28-B2D1-1CA8139F2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395" y="1809947"/>
            <a:ext cx="10018713" cy="4037814"/>
          </a:xfrm>
        </p:spPr>
        <p:txBody>
          <a:bodyPr>
            <a:normAutofit/>
          </a:bodyPr>
          <a:lstStyle/>
          <a:p>
            <a:r>
              <a:rPr lang="en-GB" dirty="0">
                <a:latin typeface="Twinkl" panose="02000000000000000000" pitchFamily="2" charset="0"/>
              </a:rPr>
              <a:t>We will send out the 4 phonemes and any words we have learnt this week on Fridays. </a:t>
            </a:r>
          </a:p>
          <a:p>
            <a:r>
              <a:rPr lang="en-GB" dirty="0">
                <a:latin typeface="Twinkl" panose="02000000000000000000" pitchFamily="2" charset="0"/>
              </a:rPr>
              <a:t>On seesaw we will put a video of how to say the phoneme correctly and with the action which goes alongside it. </a:t>
            </a:r>
          </a:p>
          <a:p>
            <a:r>
              <a:rPr lang="en-GB" dirty="0">
                <a:latin typeface="Twinkl" panose="02000000000000000000" pitchFamily="2" charset="0"/>
              </a:rPr>
              <a:t>We will set small activities on seesaw for the children to complete which helps them to consolidate their learning. This can be uploaded in photo or video form on seesaw or a physical copy brought in to add to their learning gallery. </a:t>
            </a:r>
          </a:p>
        </p:txBody>
      </p:sp>
    </p:spTree>
    <p:extLst>
      <p:ext uri="{BB962C8B-B14F-4D97-AF65-F5344CB8AC3E}">
        <p14:creationId xmlns:p14="http://schemas.microsoft.com/office/powerpoint/2010/main" val="713074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3E96B-03F1-461B-AAB8-48DBEF6FB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67" y="0"/>
            <a:ext cx="10018713" cy="1752599"/>
          </a:xfrm>
        </p:spPr>
        <p:txBody>
          <a:bodyPr/>
          <a:lstStyle/>
          <a:p>
            <a:r>
              <a:rPr lang="en-GB" b="1" dirty="0">
                <a:latin typeface="Twinkl" panose="02000000000000000000" pitchFamily="2" charset="0"/>
              </a:rPr>
              <a:t>Example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88941-B99E-492E-A6D3-80120DFDF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0" y="1752599"/>
            <a:ext cx="8192678" cy="4351338"/>
          </a:xfrm>
        </p:spPr>
        <p:txBody>
          <a:bodyPr/>
          <a:lstStyle/>
          <a:p>
            <a:r>
              <a:rPr lang="en-GB" dirty="0">
                <a:latin typeface="Twinkl" panose="02000000000000000000" pitchFamily="2" charset="0"/>
              </a:rPr>
              <a:t>Can you find 5 items beginning with a in your house?</a:t>
            </a:r>
          </a:p>
          <a:p>
            <a:endParaRPr lang="en-GB" dirty="0">
              <a:latin typeface="Twinkl" panose="02000000000000000000" pitchFamily="2" charset="0"/>
            </a:endParaRPr>
          </a:p>
          <a:p>
            <a:r>
              <a:rPr lang="en-GB" dirty="0">
                <a:latin typeface="Twinkl" panose="02000000000000000000" pitchFamily="2" charset="0"/>
              </a:rPr>
              <a:t>Can you write s, a, t, p  - </a:t>
            </a:r>
          </a:p>
          <a:p>
            <a:pPr>
              <a:buFontTx/>
              <a:buChar char="-"/>
            </a:pPr>
            <a:r>
              <a:rPr lang="en-GB" dirty="0">
                <a:latin typeface="Twinkl" panose="02000000000000000000" pitchFamily="2" charset="0"/>
              </a:rPr>
              <a:t>in the bubbles in your bath</a:t>
            </a:r>
          </a:p>
          <a:p>
            <a:pPr>
              <a:buFontTx/>
              <a:buChar char="-"/>
            </a:pPr>
            <a:r>
              <a:rPr lang="en-GB" dirty="0">
                <a:latin typeface="Twinkl" panose="02000000000000000000" pitchFamily="2" charset="0"/>
              </a:rPr>
              <a:t>using a stick in the mud</a:t>
            </a:r>
          </a:p>
          <a:p>
            <a:pPr>
              <a:buFontTx/>
              <a:buChar char="-"/>
            </a:pPr>
            <a:r>
              <a:rPr lang="en-GB" dirty="0">
                <a:latin typeface="Twinkl" panose="02000000000000000000" pitchFamily="2" charset="0"/>
              </a:rPr>
              <a:t>with your magic finger </a:t>
            </a:r>
          </a:p>
          <a:p>
            <a:pPr marL="0" indent="0">
              <a:buNone/>
            </a:pPr>
            <a:endParaRPr lang="en-GB" dirty="0">
              <a:latin typeface="Twinkl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325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B3571-2482-496E-8153-8BBF8D18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6069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latin typeface="Twinkl" panose="02000000000000000000" pitchFamily="2" charset="0"/>
              </a:rPr>
              <a:t>Reading at home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21976-230B-4CBD-AE0C-298FE6563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990" y="1834671"/>
            <a:ext cx="9041091" cy="4486153"/>
          </a:xfrm>
        </p:spPr>
        <p:txBody>
          <a:bodyPr>
            <a:normAutofit/>
          </a:bodyPr>
          <a:lstStyle/>
          <a:p>
            <a:r>
              <a:rPr lang="en-GB" sz="3200" dirty="0">
                <a:latin typeface="Twinkl" panose="02000000000000000000" pitchFamily="2" charset="0"/>
              </a:rPr>
              <a:t>Be positive and celebrate successes </a:t>
            </a:r>
          </a:p>
          <a:p>
            <a:r>
              <a:rPr lang="en-GB" sz="3200" dirty="0">
                <a:latin typeface="Twinkl" panose="02000000000000000000" pitchFamily="2" charset="0"/>
              </a:rPr>
              <a:t>Model your love of reading!</a:t>
            </a:r>
          </a:p>
          <a:p>
            <a:r>
              <a:rPr lang="en-GB" sz="3200" dirty="0">
                <a:latin typeface="Twinkl" panose="02000000000000000000" pitchFamily="2" charset="0"/>
              </a:rPr>
              <a:t>Demonstrate how to read a text – left to right, turning pages</a:t>
            </a:r>
          </a:p>
          <a:p>
            <a:r>
              <a:rPr lang="en-GB" sz="3200" dirty="0">
                <a:latin typeface="Twinkl" panose="02000000000000000000" pitchFamily="2" charset="0"/>
              </a:rPr>
              <a:t>Ask questions about what has happened and characters feelings’</a:t>
            </a:r>
          </a:p>
          <a:p>
            <a:r>
              <a:rPr lang="en-GB" sz="3200" dirty="0">
                <a:latin typeface="Twinkl" panose="02000000000000000000" pitchFamily="2" charset="0"/>
              </a:rPr>
              <a:t>Support vocabulary, make predictions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252AD6-16CA-4E25-9A6B-EA8F2DDCA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5253" y="426044"/>
            <a:ext cx="2034160" cy="1325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45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48B8B-2BAE-4FE3-92CB-54D3970FE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796" y="130446"/>
            <a:ext cx="10515600" cy="1325563"/>
          </a:xfrm>
        </p:spPr>
        <p:txBody>
          <a:bodyPr>
            <a:normAutofit/>
          </a:bodyPr>
          <a:lstStyle/>
          <a:p>
            <a:r>
              <a:rPr lang="en-GB" sz="4800" b="1" dirty="0">
                <a:latin typeface="Twinkl" panose="02000000000000000000" pitchFamily="2" charset="0"/>
              </a:rPr>
              <a:t>Expectations at Stoke Bishop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3FE9F-6B55-495B-8694-159C9F269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9460" y="1721733"/>
            <a:ext cx="8872194" cy="4887554"/>
          </a:xfrm>
        </p:spPr>
        <p:txBody>
          <a:bodyPr>
            <a:normAutofit fontScale="40000" lnSpcReduction="20000"/>
          </a:bodyPr>
          <a:lstStyle/>
          <a:p>
            <a:r>
              <a:rPr lang="en-GB" sz="4400" dirty="0">
                <a:latin typeface="Twinkl" panose="02000000000000000000" pitchFamily="2" charset="0"/>
              </a:rPr>
              <a:t>Children will be given books that are matched precisely to your child’s phonic attainment.</a:t>
            </a:r>
          </a:p>
          <a:p>
            <a:endParaRPr lang="en-GB" sz="4400" dirty="0">
              <a:latin typeface="Twinkl" panose="02000000000000000000" pitchFamily="2" charset="0"/>
            </a:endParaRPr>
          </a:p>
          <a:p>
            <a:r>
              <a:rPr lang="en-GB" sz="4400" dirty="0">
                <a:latin typeface="Twinkl" panose="02000000000000000000" pitchFamily="2" charset="0"/>
              </a:rPr>
              <a:t>They will bring home 1 phonic book and 1 sharing book a week.</a:t>
            </a:r>
          </a:p>
          <a:p>
            <a:endParaRPr lang="en-GB" sz="4400" dirty="0">
              <a:latin typeface="Twinkl" panose="02000000000000000000" pitchFamily="2" charset="0"/>
            </a:endParaRPr>
          </a:p>
          <a:p>
            <a:r>
              <a:rPr lang="en-GB" sz="4400" dirty="0">
                <a:latin typeface="Twinkl" panose="02000000000000000000" pitchFamily="2" charset="0"/>
              </a:rPr>
              <a:t>We change books in animal group, your child will have a consistent day each week. </a:t>
            </a:r>
          </a:p>
          <a:p>
            <a:endParaRPr lang="en-GB" sz="4400" dirty="0">
              <a:latin typeface="Twinkl" panose="02000000000000000000" pitchFamily="2" charset="0"/>
            </a:endParaRPr>
          </a:p>
          <a:p>
            <a:r>
              <a:rPr lang="en-GB" sz="4400" dirty="0">
                <a:latin typeface="Twinkl" panose="02000000000000000000" pitchFamily="2" charset="0"/>
              </a:rPr>
              <a:t>Please read the phonics book 5 x weekly.</a:t>
            </a:r>
          </a:p>
          <a:p>
            <a:endParaRPr lang="en-GB" sz="4400" dirty="0">
              <a:latin typeface="Twinkl" panose="02000000000000000000" pitchFamily="2" charset="0"/>
            </a:endParaRPr>
          </a:p>
          <a:p>
            <a:r>
              <a:rPr lang="en-GB" sz="4400" dirty="0">
                <a:latin typeface="Twinkl" panose="02000000000000000000" pitchFamily="2" charset="0"/>
              </a:rPr>
              <a:t>Record it in the monkey book – children receive a stamp at the end of each week if they have read 5 times. </a:t>
            </a:r>
          </a:p>
          <a:p>
            <a:pPr marL="0" indent="0">
              <a:buNone/>
            </a:pPr>
            <a:endParaRPr lang="en-GB" sz="4400" dirty="0">
              <a:latin typeface="Twinkl" panose="02000000000000000000" pitchFamily="2" charset="0"/>
            </a:endParaRPr>
          </a:p>
          <a:p>
            <a:r>
              <a:rPr lang="en-GB" sz="4400" dirty="0">
                <a:latin typeface="Twinkl" panose="02000000000000000000" pitchFamily="2" charset="0"/>
              </a:rPr>
              <a:t>Please ensure your child has their reading books in school everyday. </a:t>
            </a:r>
          </a:p>
          <a:p>
            <a:pPr marL="0" indent="0">
              <a:buNone/>
            </a:pPr>
            <a:endParaRPr lang="en-GB" sz="3400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6714554-6510-455E-A06A-8603A7D149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3327" y="248713"/>
            <a:ext cx="1018767" cy="104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13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156</TotalTime>
  <Words>546</Words>
  <Application>Microsoft Office PowerPoint</Application>
  <PresentationFormat>Widescreen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Twinkl</vt:lpstr>
      <vt:lpstr>Parallax</vt:lpstr>
      <vt:lpstr>PowerPoint Presentation</vt:lpstr>
      <vt:lpstr>Reading </vt:lpstr>
      <vt:lpstr>What is phonics? </vt:lpstr>
      <vt:lpstr>A typical phonics lesson  </vt:lpstr>
      <vt:lpstr>Parents as Partners </vt:lpstr>
      <vt:lpstr>Home Learning </vt:lpstr>
      <vt:lpstr>Example activity</vt:lpstr>
      <vt:lpstr>Reading at home </vt:lpstr>
      <vt:lpstr>Expectations at Stoke Bishop </vt:lpstr>
      <vt:lpstr>Why read 5 x a week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Heidi Paton</dc:creator>
  <cp:lastModifiedBy>Heidi Paton</cp:lastModifiedBy>
  <cp:revision>20</cp:revision>
  <dcterms:created xsi:type="dcterms:W3CDTF">2022-09-25T18:25:53Z</dcterms:created>
  <dcterms:modified xsi:type="dcterms:W3CDTF">2024-09-08T07:55:56Z</dcterms:modified>
</cp:coreProperties>
</file>