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84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60" r:id="rId8"/>
    <p:sldId id="259" r:id="rId9"/>
    <p:sldId id="262" r:id="rId10"/>
    <p:sldId id="261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37F"/>
    <a:srgbClr val="9CC75D"/>
    <a:srgbClr val="9BC64E"/>
    <a:srgbClr val="8BB73B"/>
    <a:srgbClr val="84A222"/>
    <a:srgbClr val="D0A91A"/>
    <a:srgbClr val="FEC200"/>
    <a:srgbClr val="FFDB69"/>
    <a:srgbClr val="FFEAA7"/>
    <a:srgbClr val="FFC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6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259BEA-82BC-4476-91F2-380E77DBAD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9DE9C3-2AB8-44E5-BCFE-5DD42DFC56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858F-6309-4F09-BEA0-6CBF97E55806}" type="datetimeFigureOut">
              <a:rPr lang="en-US" smtClean="0"/>
              <a:t>10/16/2019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1B971B-9BC3-41DB-91DC-F03F5C808D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0720E-F4E2-435B-A885-9194BA3026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8AE00-5498-4F06-8655-F21703489B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53C5D-CD12-6D4C-A980-0612968271E2}" type="datetimeFigureOut">
              <a:rPr lang="en-US" smtClean="0"/>
              <a:t>10/16/2019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67F0-0840-1348-BFE4-C6298BBC06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0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2000"/>
                  <a:hueMod val="108000"/>
                  <a:satMod val="164000"/>
                  <a:lumMod val="69000"/>
                </a:schemeClr>
                <a:schemeClr val="dk2">
                  <a:tint val="96000"/>
                  <a:hueMod val="90000"/>
                  <a:satMod val="130000"/>
                  <a:lumMod val="134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10"/>
          <p:cNvSpPr/>
          <p:nvPr/>
        </p:nvSpPr>
        <p:spPr>
          <a:xfrm>
            <a:off x="322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175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7999412" y="-2373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noProof="0" dirty="0"/>
          </a:p>
        </p:txBody>
      </p:sp>
      <p:sp>
        <p:nvSpPr>
          <p:cNvPr id="15" name="Oval 14"/>
          <p:cNvSpPr/>
          <p:nvPr/>
        </p:nvSpPr>
        <p:spPr>
          <a:xfrm>
            <a:off x="8609012" y="5874054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Freeform 5"/>
          <p:cNvSpPr>
            <a:spLocks noEditPoints="1"/>
          </p:cNvSpPr>
          <p:nvPr/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5D0B1B9-C7DF-F64A-B488-12B3D5090923}" type="datetime1">
              <a:rPr lang="en-US" noProof="0" smtClean="0"/>
              <a:t>10/16/2019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273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215A5A73-8E13-4E38-8362-0A09BA944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58861" y="478881"/>
            <a:ext cx="5582675" cy="5908526"/>
          </a:xfrm>
          <a:custGeom>
            <a:avLst/>
            <a:gdLst>
              <a:gd name="connsiteX0" fmla="*/ 10816 w 5582675"/>
              <a:gd name="connsiteY0" fmla="*/ 0 h 5908526"/>
              <a:gd name="connsiteX1" fmla="*/ 5582675 w 5582675"/>
              <a:gd name="connsiteY1" fmla="*/ 0 h 5908526"/>
              <a:gd name="connsiteX2" fmla="*/ 5582675 w 5582675"/>
              <a:gd name="connsiteY2" fmla="*/ 5908526 h 5908526"/>
              <a:gd name="connsiteX3" fmla="*/ 0 w 5582675"/>
              <a:gd name="connsiteY3" fmla="*/ 5908526 h 5908526"/>
              <a:gd name="connsiteX4" fmla="*/ 30693 w 5582675"/>
              <a:gd name="connsiteY4" fmla="*/ 5722836 h 5908526"/>
              <a:gd name="connsiteX5" fmla="*/ 223682 w 5582675"/>
              <a:gd name="connsiteY5" fmla="*/ 2921544 h 5908526"/>
              <a:gd name="connsiteX6" fmla="*/ 30693 w 5582675"/>
              <a:gd name="connsiteY6" fmla="*/ 120253 h 590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2675" h="5908526">
                <a:moveTo>
                  <a:pt x="10816" y="0"/>
                </a:moveTo>
                <a:lnTo>
                  <a:pt x="5582675" y="0"/>
                </a:lnTo>
                <a:lnTo>
                  <a:pt x="5582675" y="5908526"/>
                </a:lnTo>
                <a:lnTo>
                  <a:pt x="0" y="5908526"/>
                </a:lnTo>
                <a:lnTo>
                  <a:pt x="30693" y="5722836"/>
                </a:lnTo>
                <a:cubicBezTo>
                  <a:pt x="153771" y="4890115"/>
                  <a:pt x="223682" y="3935837"/>
                  <a:pt x="223682" y="2921544"/>
                </a:cubicBezTo>
                <a:cubicBezTo>
                  <a:pt x="223682" y="1907252"/>
                  <a:pt x="153771" y="952973"/>
                  <a:pt x="30693" y="120253"/>
                </a:cubicBezTo>
                <a:close/>
              </a:path>
            </a:pathLst>
          </a:custGeom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10/16/2019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343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50BDD93-02DA-4B21-9556-FA8B9894F9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58861" y="478880"/>
            <a:ext cx="5582675" cy="5900239"/>
          </a:xfrm>
          <a:custGeom>
            <a:avLst/>
            <a:gdLst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0 w 5582675"/>
              <a:gd name="connsiteY4" fmla="*/ 0 h 5900239"/>
              <a:gd name="connsiteX0" fmla="*/ 3501 w 5586176"/>
              <a:gd name="connsiteY0" fmla="*/ 0 h 5900239"/>
              <a:gd name="connsiteX1" fmla="*/ 5586176 w 5586176"/>
              <a:gd name="connsiteY1" fmla="*/ 0 h 5900239"/>
              <a:gd name="connsiteX2" fmla="*/ 5586176 w 5586176"/>
              <a:gd name="connsiteY2" fmla="*/ 5900239 h 5900239"/>
              <a:gd name="connsiteX3" fmla="*/ 3501 w 5586176"/>
              <a:gd name="connsiteY3" fmla="*/ 5900239 h 5900239"/>
              <a:gd name="connsiteX4" fmla="*/ 0 w 5586176"/>
              <a:gd name="connsiteY4" fmla="*/ 3615600 h 5900239"/>
              <a:gd name="connsiteX5" fmla="*/ 3501 w 5586176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0 w 5582675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47299 w 5582675"/>
              <a:gd name="connsiteY5" fmla="*/ 24756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1173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5237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2675" h="5900239">
                <a:moveTo>
                  <a:pt x="0" y="0"/>
                </a:moveTo>
                <a:lnTo>
                  <a:pt x="5582675" y="0"/>
                </a:lnTo>
                <a:lnTo>
                  <a:pt x="5582675" y="5900239"/>
                </a:lnTo>
                <a:lnTo>
                  <a:pt x="0" y="5900239"/>
                </a:lnTo>
                <a:cubicBezTo>
                  <a:pt x="14285" y="5817931"/>
                  <a:pt x="34284" y="5741338"/>
                  <a:pt x="42854" y="5653315"/>
                </a:cubicBezTo>
                <a:cubicBezTo>
                  <a:pt x="145724" y="4908883"/>
                  <a:pt x="181919" y="4332092"/>
                  <a:pt x="220019" y="3442880"/>
                </a:cubicBezTo>
                <a:cubicBezTo>
                  <a:pt x="221712" y="2333747"/>
                  <a:pt x="182766" y="1285573"/>
                  <a:pt x="47299" y="247560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10/16/2019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97730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C1C-DA5E-F743-826B-CB70C940D4E6}" type="datetime1">
              <a:rPr lang="en-US" noProof="0" smtClean="0"/>
              <a:t>10/16/2019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717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0E4C-E478-1D40-94DF-17D7429B053A}" type="datetime1">
              <a:rPr lang="en-US" noProof="0" smtClean="0"/>
              <a:t>10/16/2019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5993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10/16/2019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648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10/16/2019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75C1B7F-CD73-441E-89FC-46AA9E8B51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150" y="2406650"/>
            <a:ext cx="8663700" cy="34776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2974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E0F-8980-D24A-B2F9-0C7A13C6A6DE}" type="datetime1">
              <a:rPr lang="en-US" noProof="0" smtClean="0"/>
              <a:t>10/16/2019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192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1EE2-1449-2741-9D08-61623EFC2A0E}" type="datetime1">
              <a:rPr lang="en-US" noProof="0" smtClean="0"/>
              <a:t>10/16/2019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7362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F7560-49B8-714F-A7F1-D946D3E64C23}" type="datetime1">
              <a:rPr lang="en-US" noProof="0" smtClean="0"/>
              <a:t>10/16/2019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0819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237C-03C9-D843-906B-96D98C6B2D61}" type="datetime1">
              <a:rPr lang="en-US" noProof="0" smtClean="0"/>
              <a:t>10/16/2019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957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as Icons 5X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B480622-FB8F-493B-9965-971B07D752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92913" y="1748812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2C5BC223-8B87-4685-A901-71B07847E4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92913" y="256115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2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1AE3DDF2-FC22-4381-9763-408FEF9648B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2913" y="3373501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6170A2BF-28BF-4B27-B92D-B1423601B7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92913" y="418584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2DB1D08C-9D26-4EC5-B935-D6A265A2A67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2913" y="4998190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6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D2BD-1F35-9841-A6BF-76BE540EE01F}" type="datetime1">
              <a:rPr lang="en-US" noProof="0" smtClean="0"/>
              <a:t>10/16/2019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DDAF6ED-5E16-4D29-98B7-FB80DB3AAFE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870575" y="184050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Picture Placeholder 13">
            <a:extLst>
              <a:ext uri="{FF2B5EF4-FFF2-40B4-BE49-F238E27FC236}">
                <a16:creationId xmlns:a16="http://schemas.microsoft.com/office/drawing/2014/main" id="{8C305CB7-F303-430E-951A-7FC6F97062A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870575" y="265284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2" name="Picture Placeholder 13">
            <a:extLst>
              <a:ext uri="{FF2B5EF4-FFF2-40B4-BE49-F238E27FC236}">
                <a16:creationId xmlns:a16="http://schemas.microsoft.com/office/drawing/2014/main" id="{84D427E5-ED69-4A46-A9B7-F4DC4466F32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70575" y="346519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4" name="Picture Placeholder 13">
            <a:extLst>
              <a:ext uri="{FF2B5EF4-FFF2-40B4-BE49-F238E27FC236}">
                <a16:creationId xmlns:a16="http://schemas.microsoft.com/office/drawing/2014/main" id="{3DDA902F-61D6-4F1C-86C6-D1F5584AE8B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870575" y="427753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6" name="Picture Placeholder 13">
            <a:extLst>
              <a:ext uri="{FF2B5EF4-FFF2-40B4-BE49-F238E27FC236}">
                <a16:creationId xmlns:a16="http://schemas.microsoft.com/office/drawing/2014/main" id="{D8B6871A-9C69-4437-A5AD-A0400BAF2C6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870575" y="5089882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29625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>
            <a:extLst>
              <a:ext uri="{FF2B5EF4-FFF2-40B4-BE49-F238E27FC236}">
                <a16:creationId xmlns:a16="http://schemas.microsoft.com/office/drawing/2014/main" id="{B8ACAEC3-8D8C-3848-8630-7A0DFF3F6116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CC12BEA0-F502-0646-A370-7ECF194608D0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8C6160-632A-B540-A7E5-81F40CEC1FE7}"/>
              </a:ext>
            </a:extLst>
          </p:cNvPr>
          <p:cNvSpPr>
            <a:spLocks noChangeAspect="1"/>
          </p:cNvSpPr>
          <p:nvPr userDrawn="1"/>
        </p:nvSpPr>
        <p:spPr>
          <a:xfrm>
            <a:off x="6287247" y="370677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B2FEBB6-C1E0-0D47-8CCC-05EE2F75659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2271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215E544-9553-AC42-B5C3-F7AE9AD6D815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6E934A-C634-DF4D-992A-6E01917693AD}"/>
              </a:ext>
            </a:extLst>
          </p:cNvPr>
          <p:cNvSpPr>
            <a:spLocks noChangeAspect="1"/>
          </p:cNvSpPr>
          <p:nvPr userDrawn="1"/>
        </p:nvSpPr>
        <p:spPr>
          <a:xfrm>
            <a:off x="6289119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40A-5592-5744-BFD7-61B04D70BFE7}" type="datetime1">
              <a:rPr lang="en-US" noProof="0" smtClean="0"/>
              <a:t>10/16/2019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97E18E-0E31-B542-9578-D6E4DCD8468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7602DDF7-46BD-6045-BDB0-45F47B0B6A9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182046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86F73ED6-3B3B-5A45-912C-FCFD7D53593C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B5971407-B12A-EE45-895D-769807DFC76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6215321-76D7-AD41-B779-DE347C617DB3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3706777"/>
            <a:ext cx="1261872" cy="12618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61684B2-1403-BD44-80B1-6A5C0D0A3C6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4143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799317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10/16/2019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325413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>
            <a:extLst>
              <a:ext uri="{FF2B5EF4-FFF2-40B4-BE49-F238E27FC236}">
                <a16:creationId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2234226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2234226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2401122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240018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10/16/2019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246506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>
            <a:extLst>
              <a:ext uri="{FF2B5EF4-FFF2-40B4-BE49-F238E27FC236}">
                <a16:creationId xmlns:a16="http://schemas.microsoft.com/office/drawing/2014/main" id="{F625DE42-6A2A-D745-B1F8-2AF2793533BE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3981394"/>
            <a:ext cx="1042415" cy="104241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9">
            <a:extLst>
              <a:ext uri="{FF2B5EF4-FFF2-40B4-BE49-F238E27FC236}">
                <a16:creationId xmlns:a16="http://schemas.microsoft.com/office/drawing/2014/main" id="{A87D37E3-62A9-1F44-8520-EBED16BF1C0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535100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5F8797D-AFBD-534A-AC82-DE2B7BAECE83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1932281"/>
            <a:ext cx="1042415" cy="10424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FE809D2-16A3-B143-BC10-FEC397E62C6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535100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9370-372E-0846-B090-5E6EF97A3B62}" type="datetime1">
              <a:rPr lang="en-US" noProof="0" smtClean="0"/>
              <a:t>10/16/2019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9670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533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89670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19533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3963115-25B3-494B-9A13-AC92EFE94C09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1932281"/>
            <a:ext cx="1042415" cy="1042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3C759269-D6E6-2B41-8BEE-8B5AFB809B6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01494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3E569D5-DC38-7C46-95CD-ACFBFBF591A2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3981394"/>
            <a:ext cx="1042415" cy="104241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8396DFD-D667-2648-9BE4-6237690F799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201494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292990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8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6ACA6CA-E140-824D-8E8B-5CC5036BDBAE}" type="datetime1">
              <a:rPr lang="en-US" noProof="0" smtClean="0"/>
              <a:pPr/>
              <a:t>10/16/2019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endParaRPr lang="en-US" noProof="0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6391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59" r:id="rId4"/>
    <p:sldLayoutId id="2147483860" r:id="rId5"/>
    <p:sldLayoutId id="2147483861" r:id="rId6"/>
    <p:sldLayoutId id="2147483862" r:id="rId7"/>
    <p:sldLayoutId id="2147483864" r:id="rId8"/>
    <p:sldLayoutId id="2147483863" r:id="rId9"/>
    <p:sldLayoutId id="2147483858" r:id="rId10"/>
    <p:sldLayoutId id="2147483865" r:id="rId11"/>
    <p:sldLayoutId id="2147483844" r:id="rId12"/>
    <p:sldLayoutId id="2147483845" r:id="rId13"/>
    <p:sldLayoutId id="2147483846" r:id="rId14"/>
    <p:sldLayoutId id="2147483866" r:id="rId15"/>
    <p:sldLayoutId id="214748384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9B41E-FC51-4047-9C2D-7FA6782DA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08559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Hub Review with Parents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E989F-747B-4007-9C7A-A35E8B662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013705"/>
            <a:ext cx="8825658" cy="86142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Initial meeting – Autumn Term 2019 – (16.10.19)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00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opportunity for you to discuss your thoughts , opinions and experiences in relation to the new structures that are being implemented</a:t>
            </a:r>
          </a:p>
          <a:p>
            <a:r>
              <a:rPr lang="en-GB" dirty="0" smtClean="0"/>
              <a:t>For teaching staff to hear directly how you feel it is working for your child </a:t>
            </a:r>
          </a:p>
          <a:p>
            <a:r>
              <a:rPr lang="en-GB" dirty="0" smtClean="0"/>
              <a:t>To use the feedback to gauge appropriate next steps</a:t>
            </a:r>
          </a:p>
          <a:p>
            <a:r>
              <a:rPr lang="en-GB" dirty="0" smtClean="0"/>
              <a:t>To discuss and understand, from a broad perspective, the views of parents and staff on developing a ‘Behaviour Culture’ – related to the Draft Behaviour Policy</a:t>
            </a:r>
          </a:p>
          <a:p>
            <a:r>
              <a:rPr lang="en-GB" dirty="0" smtClean="0"/>
              <a:t>To share outcomes from the Survey Monkey on Camps and share / develop some thinking around options for this year and in the future.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4728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Hub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61855"/>
            <a:ext cx="8761412" cy="4108799"/>
          </a:xfrm>
        </p:spPr>
        <p:txBody>
          <a:bodyPr>
            <a:noAutofit/>
          </a:bodyPr>
          <a:lstStyle/>
          <a:p>
            <a:r>
              <a:rPr lang="en-GB" sz="2400" dirty="0" smtClean="0"/>
              <a:t>What are the positives?</a:t>
            </a:r>
          </a:p>
          <a:p>
            <a:r>
              <a:rPr lang="en-GB" sz="2400" dirty="0" smtClean="0"/>
              <a:t>What are the significant issues?</a:t>
            </a:r>
          </a:p>
          <a:p>
            <a:r>
              <a:rPr lang="en-GB" sz="2400" dirty="0" smtClean="0"/>
              <a:t>Do you have any particular suggestions that you feel provide a better school experience for all of the children?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Share and record key responses</a:t>
            </a:r>
          </a:p>
          <a:p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Identify the top 2 on each table for sharing/ discussing with the group</a:t>
            </a:r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524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Temp Gauge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3185118"/>
              </p:ext>
            </p:extLst>
          </p:nvPr>
        </p:nvGraphicFramePr>
        <p:xfrm>
          <a:off x="1155701" y="2603500"/>
          <a:ext cx="2391368" cy="2712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91368">
                  <a:extLst>
                    <a:ext uri="{9D8B030D-6E8A-4147-A177-3AD203B41FA5}">
                      <a16:colId xmlns:a16="http://schemas.microsoft.com/office/drawing/2014/main" val="2703140594"/>
                    </a:ext>
                  </a:extLst>
                </a:gridCol>
              </a:tblGrid>
              <a:tr h="6780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Significant Concerns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BA0A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604183"/>
                  </a:ext>
                </a:extLst>
              </a:tr>
              <a:tr h="6780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319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663937"/>
                  </a:ext>
                </a:extLst>
              </a:tr>
              <a:tr h="6780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54D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916123"/>
                  </a:ext>
                </a:extLst>
              </a:tr>
              <a:tr h="6780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AA0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99682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4</a:t>
            </a:fld>
            <a:endParaRPr lang="en-US" noProof="0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2705120"/>
              </p:ext>
            </p:extLst>
          </p:nvPr>
        </p:nvGraphicFramePr>
        <p:xfrm>
          <a:off x="4669274" y="2603500"/>
          <a:ext cx="2391368" cy="2712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91368">
                  <a:extLst>
                    <a:ext uri="{9D8B030D-6E8A-4147-A177-3AD203B41FA5}">
                      <a16:colId xmlns:a16="http://schemas.microsoft.com/office/drawing/2014/main" val="2703140594"/>
                    </a:ext>
                  </a:extLst>
                </a:gridCol>
              </a:tblGrid>
              <a:tr h="6780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Generally happy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D0A91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604183"/>
                  </a:ext>
                </a:extLst>
              </a:tr>
              <a:tr h="6780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EC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663937"/>
                  </a:ext>
                </a:extLst>
              </a:tr>
              <a:tr h="6780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DB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916123"/>
                  </a:ext>
                </a:extLst>
              </a:tr>
              <a:tr h="6780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EA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996821"/>
                  </a:ext>
                </a:extLst>
              </a:tr>
            </a:tbl>
          </a:graphicData>
        </a:graphic>
      </p:graphicFrame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452268"/>
              </p:ext>
            </p:extLst>
          </p:nvPr>
        </p:nvGraphicFramePr>
        <p:xfrm>
          <a:off x="8182848" y="2603500"/>
          <a:ext cx="2391368" cy="27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1368">
                  <a:extLst>
                    <a:ext uri="{9D8B030D-6E8A-4147-A177-3AD203B41FA5}">
                      <a16:colId xmlns:a16="http://schemas.microsoft.com/office/drawing/2014/main" val="2703140594"/>
                    </a:ext>
                  </a:extLst>
                </a:gridCol>
              </a:tblGrid>
              <a:tr h="6780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Developing well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4A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604183"/>
                  </a:ext>
                </a:extLst>
              </a:tr>
              <a:tr h="6780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BC6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663937"/>
                  </a:ext>
                </a:extLst>
              </a:tr>
              <a:tr h="6780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B1D3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916123"/>
                  </a:ext>
                </a:extLst>
              </a:tr>
              <a:tr h="67802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996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13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Behaviour Policy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Are the Key Principles clear?</a:t>
            </a:r>
          </a:p>
          <a:p>
            <a:pPr lvl="1"/>
            <a:r>
              <a:rPr lang="en-GB" dirty="0" smtClean="0"/>
              <a:t>A </a:t>
            </a:r>
            <a:r>
              <a:rPr lang="en-GB" u="sng" dirty="0" smtClean="0"/>
              <a:t>culture </a:t>
            </a:r>
            <a:r>
              <a:rPr lang="en-GB" dirty="0" smtClean="0"/>
              <a:t>that is promoted throughout the school. </a:t>
            </a:r>
          </a:p>
          <a:p>
            <a:pPr lvl="1"/>
            <a:r>
              <a:rPr lang="en-GB" dirty="0" smtClean="0"/>
              <a:t>That culture is reliant on consistent messages from </a:t>
            </a:r>
            <a:r>
              <a:rPr lang="en-GB" u="sng" dirty="0" smtClean="0"/>
              <a:t>all</a:t>
            </a:r>
            <a:r>
              <a:rPr lang="en-GB" dirty="0" smtClean="0"/>
              <a:t> adults</a:t>
            </a:r>
          </a:p>
          <a:p>
            <a:pPr lvl="1"/>
            <a:r>
              <a:rPr lang="en-GB" dirty="0" smtClean="0"/>
              <a:t>Behaviour is more than just being ‘good’ or ‘naughty’</a:t>
            </a:r>
          </a:p>
          <a:p>
            <a:pPr lvl="1"/>
            <a:r>
              <a:rPr lang="en-GB" dirty="0" smtClean="0"/>
              <a:t>As a Christian school we forgive</a:t>
            </a:r>
          </a:p>
          <a:p>
            <a:pPr lvl="1"/>
            <a:r>
              <a:rPr lang="en-GB" dirty="0" smtClean="0"/>
              <a:t>Children should be aware that all actions / behaviours have consequences but that it is possible to make mistakes, learn and move on</a:t>
            </a:r>
            <a:endParaRPr lang="en-GB" dirty="0"/>
          </a:p>
          <a:p>
            <a:pPr marL="0" lvl="1" indent="0">
              <a:buNone/>
            </a:pPr>
            <a:r>
              <a:rPr lang="en-GB" b="1" u="sng" dirty="0" smtClean="0"/>
              <a:t>Is the Policy clear enough from a parent perspective?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7401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Camps &amp; Trips – Survey Responses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Small group of results</a:t>
            </a:r>
          </a:p>
          <a:p>
            <a:r>
              <a:rPr lang="en-GB" dirty="0" smtClean="0"/>
              <a:t>Strong feelings from some respondents</a:t>
            </a:r>
          </a:p>
          <a:p>
            <a:r>
              <a:rPr lang="en-GB" dirty="0" smtClean="0"/>
              <a:t>General intention: </a:t>
            </a:r>
          </a:p>
          <a:p>
            <a:pPr lvl="1"/>
            <a:r>
              <a:rPr lang="en-GB" dirty="0" smtClean="0"/>
              <a:t>Y2 – wider scope of trips / events through the year</a:t>
            </a:r>
          </a:p>
          <a:p>
            <a:pPr lvl="1"/>
            <a:r>
              <a:rPr lang="en-GB" dirty="0" smtClean="0"/>
              <a:t>Y4 – a focussed set of activities / events that include a 1 night camp / sleepover?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Share your views / and ideas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47725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Meetings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15/20 minutes for Rec – Y2</a:t>
            </a:r>
          </a:p>
          <a:p>
            <a:r>
              <a:rPr lang="en-GB" dirty="0" smtClean="0"/>
              <a:t>25 minutes for Y3-6</a:t>
            </a:r>
          </a:p>
          <a:p>
            <a:endParaRPr lang="en-GB" dirty="0"/>
          </a:p>
          <a:p>
            <a:r>
              <a:rPr lang="en-GB" dirty="0"/>
              <a:t>F</a:t>
            </a:r>
            <a:r>
              <a:rPr lang="en-GB" dirty="0" smtClean="0"/>
              <a:t>ocus is on a conversation between the child, parent and teacher</a:t>
            </a:r>
          </a:p>
          <a:p>
            <a:r>
              <a:rPr lang="en-GB" dirty="0" smtClean="0"/>
              <a:t>Teacher will share key observations about learning, attitudes to learning and Social &amp; Emotional skills</a:t>
            </a:r>
          </a:p>
          <a:p>
            <a:r>
              <a:rPr lang="en-GB" dirty="0" smtClean="0"/>
              <a:t>Child and parent also contribute their views on progress in these aspects</a:t>
            </a:r>
          </a:p>
          <a:p>
            <a:r>
              <a:rPr lang="en-GB" dirty="0" smtClean="0"/>
              <a:t>Agreed areas of focus for continuing specific progress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84939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Teacher summarises these as bullet points in T2,4 and 6 </a:t>
            </a:r>
            <a:r>
              <a:rPr lang="en-GB" dirty="0" smtClean="0"/>
              <a:t>meeting </a:t>
            </a:r>
          </a:p>
          <a:p>
            <a:r>
              <a:rPr lang="en-GB" dirty="0" smtClean="0"/>
              <a:t>Parents receive the summary at the end of each of these terms</a:t>
            </a:r>
          </a:p>
          <a:p>
            <a:r>
              <a:rPr lang="en-GB" dirty="0" smtClean="0"/>
              <a:t>The recording of comments is incremental. Therefore the 2</a:t>
            </a:r>
            <a:r>
              <a:rPr lang="en-GB" baseline="30000" dirty="0" smtClean="0"/>
              <a:t>nd</a:t>
            </a:r>
            <a:r>
              <a:rPr lang="en-GB" dirty="0" smtClean="0"/>
              <a:t> and 3</a:t>
            </a:r>
            <a:r>
              <a:rPr lang="en-GB" baseline="30000" dirty="0" smtClean="0"/>
              <a:t>rd</a:t>
            </a:r>
            <a:r>
              <a:rPr lang="en-GB" dirty="0" smtClean="0"/>
              <a:t> meeting will start from the basis of the previous discussion as on the record of that meeting. </a:t>
            </a:r>
          </a:p>
          <a:p>
            <a:r>
              <a:rPr lang="en-GB" dirty="0" smtClean="0"/>
              <a:t>The final (3</a:t>
            </a:r>
            <a:r>
              <a:rPr lang="en-GB" baseline="30000" dirty="0" smtClean="0"/>
              <a:t>rd</a:t>
            </a:r>
            <a:r>
              <a:rPr lang="en-GB" dirty="0" smtClean="0"/>
              <a:t>) record of the learning Meetings then represents a summary of the child’s year. This replaces the Annual Report. It means there are no surprises, it is a record of joint thinking and is therefore something that the child and parents understand and are able to see the purpose of.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8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03976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536491" cy="3416300"/>
          </a:xfrm>
        </p:spPr>
        <p:txBody>
          <a:bodyPr/>
          <a:lstStyle/>
          <a:p>
            <a:r>
              <a:rPr lang="en-GB" dirty="0" smtClean="0"/>
              <a:t>The meetings will take place between the 18</a:t>
            </a:r>
            <a:r>
              <a:rPr lang="en-GB" baseline="30000" dirty="0" smtClean="0"/>
              <a:t>th</a:t>
            </a:r>
            <a:r>
              <a:rPr lang="en-GB" dirty="0" smtClean="0"/>
              <a:t> November and Friday 29</a:t>
            </a:r>
            <a:r>
              <a:rPr lang="en-GB" baseline="30000" dirty="0" smtClean="0"/>
              <a:t>th</a:t>
            </a:r>
            <a:r>
              <a:rPr lang="en-GB" dirty="0" smtClean="0"/>
              <a:t> November.</a:t>
            </a:r>
          </a:p>
          <a:p>
            <a:r>
              <a:rPr lang="en-GB" dirty="0" smtClean="0"/>
              <a:t>Each teacher will be available on </a:t>
            </a:r>
            <a:r>
              <a:rPr lang="en-GB" b="1" u="sng" dirty="0" smtClean="0"/>
              <a:t>one</a:t>
            </a:r>
            <a:r>
              <a:rPr lang="en-GB" dirty="0" smtClean="0"/>
              <a:t> of these weeks.</a:t>
            </a:r>
          </a:p>
          <a:p>
            <a:r>
              <a:rPr lang="en-GB" dirty="0" smtClean="0"/>
              <a:t>Meetings will be available in the day, after school and as a late evening option on Wednesday 20</a:t>
            </a:r>
            <a:r>
              <a:rPr lang="en-GB" baseline="30000" dirty="0" smtClean="0"/>
              <a:t>th</a:t>
            </a:r>
            <a:r>
              <a:rPr lang="en-GB" dirty="0" smtClean="0"/>
              <a:t> November.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Do you agree with the aims of this approach?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What concerns does it raise for you?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89652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741836_Beginning of the year procedures_AAS_v5" id="{51CF042C-A21F-4772-ACB5-34142877F475}" vid="{78ABB5F0-5DDF-4844-A82C-FEADF47C5B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B9AE35-8A31-4380-94A6-86E5DFCDD1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83CA34-C6E2-49BA-ACFF-78ADEC0C28FA}">
  <ds:schemaRefs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71af3243-3dd4-4a8d-8c0d-dd76da1f02a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70D0EAE-52CD-493E-A174-3A7CD0E9C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Beginning of the year procedures</Template>
  <TotalTime>0</TotalTime>
  <Words>568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 Boardroom</vt:lpstr>
      <vt:lpstr>Hub Review with Parents</vt:lpstr>
      <vt:lpstr>Aims of the session</vt:lpstr>
      <vt:lpstr>Hub Review</vt:lpstr>
      <vt:lpstr>Temp Gauge</vt:lpstr>
      <vt:lpstr>Behaviour Policy</vt:lpstr>
      <vt:lpstr>Camps &amp; Trips – Survey Responses</vt:lpstr>
      <vt:lpstr>Learning Meetings</vt:lpstr>
      <vt:lpstr>Learning Meetings</vt:lpstr>
      <vt:lpstr>Learning Meetings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2019-10-16T12:37:01Z</dcterms:created>
  <dcterms:modified xsi:type="dcterms:W3CDTF">2019-10-16T14:40:15Z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